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4086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84FA0-50E1-4A8A-B927-CD526A616C3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0899E-7F55-4519-A43F-824EB4F967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899E-7F55-4519-A43F-824EB4F967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32C9-FF2D-41FD-9F55-FC61F2C7C937}" type="datetime4">
              <a:rPr lang="en-US" smtClean="0"/>
              <a:t>March 5,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36CF-ECEB-4DD8-93D9-89EC21558967}" type="datetime4">
              <a:rPr lang="en-US" smtClean="0"/>
              <a:t>March 5,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DB96-AF1C-4B61-A86F-3C1649E08311}" type="datetime4">
              <a:rPr lang="en-US" smtClean="0"/>
              <a:t>March 5,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34ED-6763-4F92-AA39-E3DD65CF56A0}" type="datetime4">
              <a:rPr lang="en-US" smtClean="0"/>
              <a:t>March 5,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D37A-260F-45C5-B044-5EDE0D5FB3D9}" type="datetime4">
              <a:rPr lang="en-US" smtClean="0"/>
              <a:t>March 5,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83CB-198D-4D3A-AC5A-82FAB2BABC07}" type="datetime4">
              <a:rPr lang="en-US" smtClean="0"/>
              <a:t>March 5, 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FB08-00F3-4E1C-9595-79623F4E64EA}" type="datetime4">
              <a:rPr lang="en-US" smtClean="0"/>
              <a:t>March 5, 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8CA7-6B96-4DBB-8B8F-83BC1D567FB3}" type="datetime4">
              <a:rPr lang="en-US" smtClean="0"/>
              <a:t>March 5, 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BCD1-F635-427B-AEB2-6B37AA59E340}" type="datetime4">
              <a:rPr lang="en-US" smtClean="0"/>
              <a:t>March 5, 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F0E9-276E-4537-8E11-CC14A9C6372B}" type="datetime4">
              <a:rPr lang="en-US" smtClean="0"/>
              <a:t>March 5, 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A49-39CC-4C0F-9853-EB60DB6838E9}" type="datetime4">
              <a:rPr lang="en-US" smtClean="0"/>
              <a:t>March 5, 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6A93-6667-4A04-BBF1-E0396E71EA45}" type="datetime4">
              <a:rPr lang="en-US" smtClean="0"/>
              <a:t>March 5,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référence notice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63E6-C2B1-42B8-BCCA-D48DB8A294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US@fillontech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0iaEQFAb-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79140" y="169579"/>
            <a:ext cx="1009650" cy="879081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9640" y="391443"/>
            <a:ext cx="628650" cy="777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3450" y="8244408"/>
            <a:ext cx="624840" cy="642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Zone de texte 8"/>
          <p:cNvSpPr txBox="1"/>
          <p:nvPr/>
        </p:nvSpPr>
        <p:spPr>
          <a:xfrm>
            <a:off x="573450" y="8256473"/>
            <a:ext cx="633730" cy="630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 de texte 3"/>
          <p:cNvSpPr txBox="1"/>
          <p:nvPr/>
        </p:nvSpPr>
        <p:spPr>
          <a:xfrm rot="16200000">
            <a:off x="-1778273" y="3846428"/>
            <a:ext cx="5324475" cy="5829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600" dirty="0" smtClean="0">
                <a:effectLst/>
                <a:latin typeface="Berlin Sans FB Demi"/>
                <a:ea typeface="Calibri"/>
                <a:cs typeface="Times New Roman"/>
              </a:rPr>
              <a:t>MINI-MIX PLUS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44" name="Image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63" y="8501052"/>
            <a:ext cx="1426210" cy="450215"/>
          </a:xfrm>
          <a:prstGeom prst="rect">
            <a:avLst/>
          </a:prstGeom>
        </p:spPr>
      </p:pic>
      <p:sp>
        <p:nvSpPr>
          <p:cNvPr id="2048" name="ZoneTexte 2047"/>
          <p:cNvSpPr txBox="1"/>
          <p:nvPr/>
        </p:nvSpPr>
        <p:spPr>
          <a:xfrm>
            <a:off x="1556792" y="8718267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E18990</a:t>
            </a:r>
            <a:endParaRPr lang="en-US" sz="1000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2383784"/>
            <a:ext cx="5050290" cy="378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28800" y="6171502"/>
            <a:ext cx="50502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7675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	        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Installing </a:t>
            </a:r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the Pedestal and Work Surface 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9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93" y="322699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NETTOYAGE, ENTRETIEN &amp; DEMANTELEMENT</a:t>
            </a:r>
            <a:endParaRPr kumimoji="0" 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91637" y="1588265"/>
            <a:ext cx="650210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and Grounding Requirements</a:t>
            </a: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Please follow the directions on pages 7, 8, and 9 of the Quick-Mix Plus owner’s manual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with the motor assembly. </a:t>
            </a: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questions or spare parts, </a:t>
            </a:r>
          </a:p>
          <a:p>
            <a:pPr algn="ctr">
              <a:lnSpc>
                <a:spcPct val="150000"/>
              </a:lnSpc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contact Fillon Technologies at: </a:t>
            </a:r>
          </a:p>
          <a:p>
            <a:pPr algn="ctr">
              <a:lnSpc>
                <a:spcPct val="150000"/>
              </a:lnSpc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800-777-1583 or email :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salesUS@fillontech.com</a:t>
            </a:r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4" y="2627784"/>
            <a:ext cx="4780473" cy="3585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462471" y="7151062"/>
            <a:ext cx="3960440" cy="1165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45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l_fi" descr="http://www.sermi2.fr/images/panneau_gants_obligato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325692"/>
            <a:ext cx="1219200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ttp://images.lecouffe.org/files/2010/02/Chronome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241555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0" r="-575" b="-2"/>
          <a:stretch>
            <a:fillRect/>
          </a:stretch>
        </p:blipFill>
        <p:spPr bwMode="auto">
          <a:xfrm>
            <a:off x="2609850" y="165883"/>
            <a:ext cx="1638300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636" y="1946195"/>
            <a:ext cx="655272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7675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					         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ts val="600"/>
              </a:spcBef>
              <a:spcAft>
                <a:spcPts val="1800"/>
              </a:spcAft>
              <a:tabLst>
                <a:tab pos="4257675" algn="l"/>
              </a:tabLst>
            </a:pP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Features </a:t>
            </a:r>
            <a:r>
              <a:rPr lang="en-US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Benefits</a:t>
            </a:r>
          </a:p>
          <a:p>
            <a:pPr marL="0" lvl="1" algn="just" eaLnBrk="0" fontAlgn="base" hangingPunct="0">
              <a:spcBef>
                <a:spcPts val="600"/>
              </a:spcBef>
              <a:spcAft>
                <a:spcPts val="600"/>
              </a:spcAft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Thank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you for purchasing the Mini-Mix Plus mixing machine. The latest version includes several new valued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features.</a:t>
            </a:r>
          </a:p>
          <a:p>
            <a:pPr marL="0" lvl="1" algn="just" eaLnBrk="0" fontAlgn="base" hangingPunct="0">
              <a:spcBef>
                <a:spcPts val="600"/>
              </a:spcBef>
              <a:spcAft>
                <a:spcPts val="1800"/>
              </a:spcAft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Plus is equipped with a new </a:t>
            </a:r>
            <a:r>
              <a:rPr lang="en-US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Dempro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‘Slow-Start’ motor that can be programmed to run automatically &lt;twice daily&gt; according to the painter’s preferred schedule. The mixing cycle operates for 15-minutes with the second cycle beginning exactly 5 hours and 45-minutes after the first.  Once mixing commences, the motor will begin turning ‘slowly’ until it gradually reaches full-speed. The benefit to the slow-start functionality is to reduce foaming issues and reduce wear and tear to the machine’s components caused by aggressive start-up torque. </a:t>
            </a:r>
          </a:p>
          <a:p>
            <a:pPr marL="360000" lvl="1" algn="just" defTabSz="900000" eaLnBrk="0" fontAlgn="base" hangingPunct="0">
              <a:spcBef>
                <a:spcPts val="600"/>
              </a:spcBef>
              <a:tabLst>
                <a:tab pos="4257675" algn="l"/>
              </a:tabLst>
            </a:pP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To watch the video tutorial on how to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use and program the motor, please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visit </a:t>
            </a:r>
            <a:endParaRPr lang="en-US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0" lvl="1" algn="just" defTabSz="900000" eaLnBrk="0" fontAlgn="base" hangingPunct="0"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YouTube and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search “</a:t>
            </a:r>
            <a:r>
              <a:rPr lang="en-US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Fillon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Dempro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”.  </a:t>
            </a:r>
          </a:p>
          <a:p>
            <a:pPr marL="360000" lvl="1" algn="just" defTabSz="900000" eaLnBrk="0" fontAlgn="base" hangingPunct="0">
              <a:spcBef>
                <a:spcPts val="600"/>
              </a:spcBef>
              <a:spcAft>
                <a:spcPts val="600"/>
              </a:spcAft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Here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is a link: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https://www.youtube.com/watch?v=j0iaEQFAb-s</a:t>
            </a:r>
            <a:endParaRPr lang="en-US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0" lvl="1" algn="just" defTabSz="900000" eaLnBrk="0" fontAlgn="base" hangingPunct="0">
              <a:spcBef>
                <a:spcPts val="600"/>
              </a:spcBef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new </a:t>
            </a:r>
            <a:r>
              <a:rPr lang="en-US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Dempro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‘Slow-Start’ motor is also equipped with a pre-installed UL/CSA </a:t>
            </a:r>
            <a:endParaRPr lang="en-US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0" lvl="1" algn="just" defTabSz="900000" eaLnBrk="0" fontAlgn="base" hangingPunct="0"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Explosion-proof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junction box to facilitate the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installation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and make it less costly </a:t>
            </a:r>
            <a:endParaRPr lang="en-US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0" lvl="1" algn="just" defTabSz="900000" eaLnBrk="0" fontAlgn="base" hangingPunct="0">
              <a:spcAft>
                <a:spcPts val="600"/>
              </a:spcAft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since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the box is usually furnished by the electrician.  </a:t>
            </a:r>
          </a:p>
          <a:p>
            <a:pPr marL="0" lvl="1" algn="just" eaLnBrk="0" fontAlgn="base" hangingPunct="0">
              <a:spcBef>
                <a:spcPts val="1800"/>
              </a:spcBef>
              <a:spcAft>
                <a:spcPts val="600"/>
              </a:spcAft>
              <a:tabLst>
                <a:tab pos="4257675" algn="l"/>
              </a:tabLs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new </a:t>
            </a:r>
            <a:r>
              <a:rPr lang="en-US" sz="1200" b="1" dirty="0">
                <a:latin typeface="Arial" pitchFamily="34" charset="0"/>
                <a:ea typeface="Calibri" pitchFamily="34" charset="0"/>
                <a:cs typeface="Arial" pitchFamily="34" charset="0"/>
              </a:rPr>
              <a:t>Pedestal with Work Surface 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(referred to as ‘Work Table with Pedestal’ in the instructions) now offers two convenient storage shelves for extra toners, non-mixing products, and general storage needs. In addition, it will elevate the mixing shelves to a more convenient ‘waist’ level height. </a:t>
            </a:r>
          </a:p>
          <a:p>
            <a:pPr marL="0" lvl="1" algn="just" eaLnBrk="0" fontAlgn="base" hangingPunct="0">
              <a:spcBef>
                <a:spcPts val="600"/>
              </a:spcBef>
              <a:spcAft>
                <a:spcPts val="600"/>
              </a:spcAft>
              <a:tabLst>
                <a:tab pos="4257675" algn="l"/>
              </a:tabLst>
            </a:pP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All </a:t>
            </a:r>
            <a:r>
              <a:rPr lang="en-US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Fillon</a:t>
            </a:r>
            <a:r>
              <a:rPr lang="en-US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mixing machines are now like ‘Transformers’ because they will accommodate both mixing and storage shelves on a stand-alone base. We believe that this will enable the coatings manufacturer’s and shops to have maximum flexibility with managing paint lines without needing to replace an existing mixing machine base.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2856" y="1625799"/>
            <a:ext cx="567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57675" algn="l"/>
              </a:tabLs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>
                <a:latin typeface="Trebuchet MS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fr-FR" dirty="0" smtClean="0">
                <a:latin typeface="Trebuchet MS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fr-FR" dirty="0" err="1" smtClean="0">
                <a:latin typeface="Trebuchet MS" pitchFamily="34" charset="0"/>
                <a:ea typeface="Calibri" pitchFamily="34" charset="0"/>
                <a:cs typeface="Times New Roman" pitchFamily="18" charset="0"/>
              </a:rPr>
              <a:t>person</a:t>
            </a:r>
            <a:r>
              <a:rPr lang="fr-FR" dirty="0" smtClean="0"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              = 15 min</a:t>
            </a:r>
            <a:endParaRPr kumimoji="0" 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2</a:t>
            </a:fld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476672" y="4932040"/>
            <a:ext cx="5688632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867" y="1244982"/>
            <a:ext cx="328812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kumimoji="0" lang="fr-FR" sz="1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Manual</a:t>
            </a:r>
            <a:r>
              <a:rPr kumimoji="0" lang="fr-FR" sz="1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Mode:</a:t>
            </a:r>
            <a:endParaRPr lang="fr-FR" sz="1200" baseline="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When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power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delivered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this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timer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LED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indicator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blink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GREEN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rapidly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To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initiate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green START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 2-seconds… The LDE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blink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ORANGE and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then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GREEN. The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motor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begin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by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turning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slowly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take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20-seconds to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reach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full speed.</a:t>
            </a:r>
            <a:endParaRPr lang="fr-FR" sz="1200" baseline="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want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 STOP the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cycle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before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program has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finished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RED stop bar.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endParaRPr lang="fr-FR" sz="1200" baseline="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kumimoji="0" lang="fr-FR" sz="12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Automated</a:t>
            </a:r>
            <a:r>
              <a:rPr kumimoji="0" lang="fr-FR" sz="1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kumimoji="0" lang="fr-FR" sz="1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RED stop bar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until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LED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indicator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turns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ORANGE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then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release.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Next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press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the green START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button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hold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it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for 1-2 seconds. The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indicator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light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blink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ORANGE for 10-seconds and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then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cycle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commance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SCOND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cycle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begin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exactly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5-hours and 45-minutes AFTER the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frist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cycle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completed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72175" algn="r"/>
              </a:tabLst>
            </a:pPr>
            <a:r>
              <a:rPr lang="fr-FR" sz="12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Important: 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after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completing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above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steps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and the LED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indicator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solid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GREEN,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repeat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programming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steps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fr-FR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initialize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8578"/>
            <a:ext cx="5085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DEMPRO MOTOR QUICK-START </a:t>
            </a:r>
            <a:endParaRPr lang="en-US" sz="2000" b="1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477272" y="1337315"/>
            <a:ext cx="3220397" cy="4261538"/>
            <a:chOff x="3294703" y="1619672"/>
            <a:chExt cx="3220397" cy="4261538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703" y="1619672"/>
              <a:ext cx="3196154" cy="42615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3" name="Straight Arrow Connector 6"/>
            <p:cNvCxnSpPr/>
            <p:nvPr/>
          </p:nvCxnSpPr>
          <p:spPr>
            <a:xfrm flipH="1">
              <a:off x="4724861" y="2057207"/>
              <a:ext cx="1342403" cy="19878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2"/>
            <p:cNvSpPr txBox="1"/>
            <p:nvPr/>
          </p:nvSpPr>
          <p:spPr>
            <a:xfrm>
              <a:off x="5991776" y="1643832"/>
              <a:ext cx="523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LED Light</a:t>
              </a:r>
              <a:endParaRPr lang="en-US" sz="1200" b="1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8867" y="5978123"/>
            <a:ext cx="6672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r>
              <a:rPr lang="fr-FR" sz="1200" b="1" u="sng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Starting</a:t>
            </a:r>
            <a:r>
              <a:rPr lang="fr-FR" sz="12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times for </a:t>
            </a:r>
            <a:r>
              <a:rPr lang="fr-FR" sz="1200" b="1" u="sng" dirty="0" err="1">
                <a:latin typeface="Arial" pitchFamily="34" charset="0"/>
                <a:ea typeface="Calibri" pitchFamily="34" charset="0"/>
                <a:cs typeface="Arial" pitchFamily="34" charset="0"/>
              </a:rPr>
              <a:t>Automated</a:t>
            </a:r>
            <a:r>
              <a:rPr lang="fr-FR" sz="12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b="1" u="sng" dirty="0" err="1"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lang="fr-FR" sz="12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want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automated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program to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begin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at a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specific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time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each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day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, a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person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need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present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at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that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exact time to program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motor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as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explained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above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endParaRPr lang="fr-FR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r>
              <a:rPr lang="fr-FR" sz="12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Power </a:t>
            </a:r>
            <a:r>
              <a:rPr lang="fr-FR" sz="1200" b="1" u="sng" dirty="0" err="1">
                <a:latin typeface="Arial" pitchFamily="34" charset="0"/>
                <a:ea typeface="Calibri" pitchFamily="34" charset="0"/>
                <a:cs typeface="Arial" pitchFamily="34" charset="0"/>
              </a:rPr>
              <a:t>Outage</a:t>
            </a:r>
            <a:r>
              <a:rPr lang="fr-FR" sz="12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fr-FR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If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painter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arives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at the shop and notices the LED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indicator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blinking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GREEN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repeatedly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it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means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thet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there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was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a power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outage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.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paint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chould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stirred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immediately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in manuel mode.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painter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also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need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re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-program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timer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according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his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preferred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strating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time for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automated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mixing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mode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since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the memory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was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lost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during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outage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endParaRPr lang="fr-FR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r>
              <a:rPr lang="fr-FR" sz="12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Trouble-Shooting:</a:t>
            </a:r>
            <a:endParaRPr lang="fr-FR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72175" algn="r"/>
              </a:tabLst>
            </a:pP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If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timer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led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blinks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RED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severel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times and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won’t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start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in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manual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mode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then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motor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timer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need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to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replaced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. Call Fillon Technologies for a replacement. Note: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warranty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valid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2-years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from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fr-FR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purchase</a:t>
            </a:r>
            <a:r>
              <a:rPr lang="fr-FR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date</a:t>
            </a:r>
            <a:r>
              <a:rPr lang="fr-F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332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8639" y="1496562"/>
            <a:ext cx="6502109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instructions are intended only for customers who purchased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optional Pedestal and Work Surface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addition to the Mini-Mix Base and motor assembly. If you did not, then please refer to the standard Quick-Mix Plus assembly instructions included with the motor assembly. The installation will be exactly the same EXCEPT that Mini-Mix machines DO NOT include back-up storage. </a:t>
            </a:r>
          </a:p>
          <a:p>
            <a:pPr algn="just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Open the motor assembly box and position the right and left (with motor attached) feet about 5’ away from each other at the installation site while allowing a 2-foot clearance behind for the electrical connections.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10539"/>
            <a:ext cx="6858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MISE EN SERVICE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&amp; UTILISATION</a:t>
            </a:r>
            <a:endParaRPr lang="en-US" sz="2000" b="1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05" y="4353984"/>
            <a:ext cx="3737795" cy="1498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2" y="4353984"/>
            <a:ext cx="2014430" cy="1498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8"/>
          <p:cNvSpPr txBox="1"/>
          <p:nvPr/>
        </p:nvSpPr>
        <p:spPr>
          <a:xfrm>
            <a:off x="289586" y="6001148"/>
            <a:ext cx="204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Motor Assembly Box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043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7120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CONSIGNES DE SECURITE &amp;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ANALYSE DU RISQUE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68332" y="1484891"/>
            <a:ext cx="65021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Open the base unit box and install the floor tray onto both feet then secure it in place with the 4 x black serrated rollers. Note: the ID Plate should be facing the front on the right hand side.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the right and left side panels by inserting them into the sleeve on each foot.  To line-up the driveshaft, rotate it with your hand until you feel it ‘drop’ into the drive block.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Set aside the mechanical shelf and Header Board until later. 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 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" y="2287989"/>
            <a:ext cx="2921482" cy="219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96" y="2281033"/>
            <a:ext cx="2918604" cy="2188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8" y="5796136"/>
            <a:ext cx="2921482" cy="2214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2" y="5796136"/>
            <a:ext cx="2918604" cy="2214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78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0985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DYSFONCTIONNEMENTS &amp; SOLUTIONS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77945" y="1483854"/>
            <a:ext cx="65021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4:     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Open the work table with pedestal carton and remove the cardboard trays with the side panels and set them aside. Now, install the Alu/Zinc storage shelf into the LH/RH side panels by locking it into place- taking care to ensure that the driveshaft is properly aligned. Note: if the drive shafts are not aligned correctly then the machine will look ‘crooked’ or have spaces between each shelf. Next, install the next set of LH/RH side panels as explained in Step 3.  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the next Alu/Zinc storage shelf onto the LH/RH side panels as shown in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picture to the right. 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6: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Mount the two white painted support rods by inserting the tabs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into their respective slots and pressing down firmly until you hear them “click”. </a:t>
            </a:r>
          </a:p>
          <a:p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2757756"/>
            <a:ext cx="2491180" cy="2051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2757756"/>
            <a:ext cx="2521730" cy="2051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340767" y="6591616"/>
            <a:ext cx="3740220" cy="2126934"/>
            <a:chOff x="1340767" y="6591616"/>
            <a:chExt cx="3740220" cy="2126934"/>
          </a:xfrm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13" y="6591616"/>
              <a:ext cx="3303974" cy="21269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8" name="Straight Arrow Connector 6"/>
            <p:cNvCxnSpPr/>
            <p:nvPr/>
          </p:nvCxnSpPr>
          <p:spPr>
            <a:xfrm flipV="1">
              <a:off x="1340768" y="7580008"/>
              <a:ext cx="972925" cy="173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6"/>
            <p:cNvCxnSpPr/>
            <p:nvPr/>
          </p:nvCxnSpPr>
          <p:spPr>
            <a:xfrm flipV="1">
              <a:off x="1340767" y="8081304"/>
              <a:ext cx="972925" cy="173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43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93" y="322699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NETTOYAGE, ENTRETIEN &amp; DEMANTELEMENT</a:t>
            </a:r>
            <a:endParaRPr kumimoji="0" 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77945" y="1572064"/>
            <a:ext cx="65021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TABLE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7:  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the RH/LH work table brackets into position by pressing down firmly to “click” them into place. 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hardware bag (part # J24960) and pre-install the 4 x 10mm bolts and nuts ‘loosely’ into both ends of the Alu/Zinc work surface, then align them into the slots of the table brackets as shown.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ighten all four bolts securely.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7" y="4124685"/>
            <a:ext cx="5331123" cy="3756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88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93" y="322699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NETTOYAGE, ENTRETIEN &amp; DEMANTELEMENT</a:t>
            </a:r>
            <a:endParaRPr kumimoji="0" 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88640" y="1511141"/>
            <a:ext cx="650210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the remaining LH/RH side panels as before, and then mount the mechanical shelf and its Alu/Zinc cover together.  Note: after the shelf is installed pull the ‘gates’ down on each Quick-Link assembly as shown in the accompanying photo.  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Mount the header board by aligning the tabs into the corresponding slots on the topmost divider blocks.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5" y="3338075"/>
            <a:ext cx="3545446" cy="2659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80" y="2627784"/>
            <a:ext cx="2457020" cy="184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8" y="4667617"/>
            <a:ext cx="2452202" cy="1839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56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63E6-C2B1-42B8-BCCA-D48DB8A2946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93" y="322699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NETTOYAGE, ENTRETIEN &amp; DEMANTELEMENT</a:t>
            </a:r>
            <a:endParaRPr kumimoji="0" 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40" y="86044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E18990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080104" cy="10502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5" y="287025"/>
            <a:ext cx="1448474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0160" y="171202"/>
            <a:ext cx="508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Mini-Mix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Assembly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Instructions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59943" y="1495653"/>
            <a:ext cx="65021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11:    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the safety cover onto the top drive block by aligning the tabs as shown.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12:  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Press-fit the electric timer onto 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bracket until it “locks” into place, then mount it to the LH front slot of the appropriate divider block.  Finally, secure it with the long bolt provided. </a:t>
            </a: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4" y="2142366"/>
            <a:ext cx="2909980" cy="2182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32" y="2142366"/>
            <a:ext cx="2909979" cy="2182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9" y="5489103"/>
            <a:ext cx="2239523" cy="2986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059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1031</Words>
  <Application>Microsoft Office PowerPoint</Application>
  <PresentationFormat>Affichage à l'écran (4:3)</PresentationFormat>
  <Paragraphs>260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Berlin Sans FB Demi</vt:lpstr>
      <vt:lpstr>Calibri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Trupiano Sandrine</dc:creator>
  <cp:lastModifiedBy>PREVAULT Julie</cp:lastModifiedBy>
  <cp:revision>17</cp:revision>
  <dcterms:created xsi:type="dcterms:W3CDTF">2013-02-20T12:53:20Z</dcterms:created>
  <dcterms:modified xsi:type="dcterms:W3CDTF">2019-03-05T10:36:03Z</dcterms:modified>
</cp:coreProperties>
</file>